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20"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45E647-8735-4FE6-9FD7-EB9CE2766E27}"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52543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45E647-8735-4FE6-9FD7-EB9CE2766E27}"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273193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45E647-8735-4FE6-9FD7-EB9CE2766E27}"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271481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45E647-8735-4FE6-9FD7-EB9CE2766E27}"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421684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45E647-8735-4FE6-9FD7-EB9CE2766E27}"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14590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45E647-8735-4FE6-9FD7-EB9CE2766E27}"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278712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45E647-8735-4FE6-9FD7-EB9CE2766E27}"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240609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45E647-8735-4FE6-9FD7-EB9CE2766E27}"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42030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5E647-8735-4FE6-9FD7-EB9CE2766E27}"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32465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45E647-8735-4FE6-9FD7-EB9CE2766E27}"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62196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45E647-8735-4FE6-9FD7-EB9CE2766E27}"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197-BDAC-4454-A770-7A28CC3A0089}" type="slidenum">
              <a:rPr lang="en-US" smtClean="0"/>
              <a:t>‹#›</a:t>
            </a:fld>
            <a:endParaRPr lang="en-US"/>
          </a:p>
        </p:txBody>
      </p:sp>
    </p:spTree>
    <p:extLst>
      <p:ext uri="{BB962C8B-B14F-4D97-AF65-F5344CB8AC3E}">
        <p14:creationId xmlns:p14="http://schemas.microsoft.com/office/powerpoint/2010/main" val="94165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5E647-8735-4FE6-9FD7-EB9CE2766E27}" type="datetimeFigureOut">
              <a:rPr lang="en-US" smtClean="0"/>
              <a:t>5/15/2017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3197-BDAC-4454-A770-7A28CC3A0089}" type="slidenum">
              <a:rPr lang="en-US" smtClean="0"/>
              <a:t>‹#›</a:t>
            </a:fld>
            <a:endParaRPr lang="en-US"/>
          </a:p>
        </p:txBody>
      </p:sp>
    </p:spTree>
    <p:extLst>
      <p:ext uri="{BB962C8B-B14F-4D97-AF65-F5344CB8AC3E}">
        <p14:creationId xmlns:p14="http://schemas.microsoft.com/office/powerpoint/2010/main" val="32919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ediatricchaplains.org/" TargetMode="External"/><Relationship Id="rId2" Type="http://schemas.openxmlformats.org/officeDocument/2006/relationships/hyperlink" Target="http://www.pediatricchaplains.org/#!pediatric-chaplains-institute/c1hau"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1620" y="5533292"/>
            <a:ext cx="9144000" cy="703384"/>
          </a:xfrm>
        </p:spPr>
        <p:txBody>
          <a:bodyPr>
            <a:normAutofit lnSpcReduction="10000"/>
          </a:bodyPr>
          <a:lstStyle/>
          <a:p>
            <a:r>
              <a:rPr lang="en-US" dirty="0">
                <a:solidFill>
                  <a:srgbClr val="7030A0"/>
                </a:solidFill>
              </a:rPr>
              <a:t>The Pediatric Chaplains Institute is a seven-week course of instruction for professional chaplains who are new to the pediatric clinical setting.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7678" y="2520462"/>
            <a:ext cx="3836644" cy="2848708"/>
          </a:xfrm>
          <a:prstGeom prst="rect">
            <a:avLst/>
          </a:prstGeom>
        </p:spPr>
      </p:pic>
    </p:spTree>
    <p:extLst>
      <p:ext uri="{BB962C8B-B14F-4D97-AF65-F5344CB8AC3E}">
        <p14:creationId xmlns:p14="http://schemas.microsoft.com/office/powerpoint/2010/main" val="288955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7030A0"/>
                </a:solidFill>
              </a:rPr>
              <a:t>What is the Pediatric Chaplains Institute (PCI)?</a:t>
            </a:r>
            <a:endParaRPr lang="en-US" sz="4000" b="1" dirty="0"/>
          </a:p>
        </p:txBody>
      </p:sp>
      <p:sp>
        <p:nvSpPr>
          <p:cNvPr id="3" name="Content Placeholder 2"/>
          <p:cNvSpPr>
            <a:spLocks noGrp="1"/>
          </p:cNvSpPr>
          <p:nvPr>
            <p:ph idx="1"/>
          </p:nvPr>
        </p:nvSpPr>
        <p:spPr/>
        <p:txBody>
          <a:bodyPr>
            <a:normAutofit/>
          </a:bodyPr>
          <a:lstStyle/>
          <a:p>
            <a:r>
              <a:rPr lang="en-US" dirty="0"/>
              <a:t>A </a:t>
            </a:r>
            <a:r>
              <a:rPr lang="en-US" u="sng" dirty="0"/>
              <a:t>seven week</a:t>
            </a:r>
            <a:r>
              <a:rPr lang="en-US" dirty="0"/>
              <a:t> education program in pediatric chaplaincy</a:t>
            </a:r>
          </a:p>
          <a:p>
            <a:pPr lvl="1"/>
            <a:r>
              <a:rPr lang="en-US" b="1" dirty="0"/>
              <a:t>Weeks 1-6:</a:t>
            </a:r>
            <a:r>
              <a:rPr lang="en-US" dirty="0"/>
              <a:t> Online learning environment, 2-4 hours/week of time spent reading and participating in online assignments. </a:t>
            </a:r>
          </a:p>
          <a:p>
            <a:pPr lvl="1"/>
            <a:r>
              <a:rPr lang="en-US" b="1" dirty="0"/>
              <a:t>Week 7:</a:t>
            </a:r>
            <a:r>
              <a:rPr lang="en-US" dirty="0"/>
              <a:t> Onsite, in person gathering at Children’s National – Washington, D.C. for intensive learning to integrate and practice online learning, and explore other concerns in pediatric spiritual care. </a:t>
            </a:r>
          </a:p>
          <a:p>
            <a:pPr lvl="1"/>
            <a:endParaRPr lang="en-US" dirty="0"/>
          </a:p>
          <a:p>
            <a:r>
              <a:rPr lang="en-US" dirty="0"/>
              <a:t>Results in ability to articulate and demonstrate the knowledge and skills needed to confidently care for children and their families.  </a:t>
            </a:r>
          </a:p>
          <a:p>
            <a:r>
              <a:rPr lang="en-US" dirty="0"/>
              <a:t>Students are expected to participate in the entire 7 week program.</a:t>
            </a:r>
          </a:p>
          <a:p>
            <a:endParaRPr lang="en-US" dirty="0"/>
          </a:p>
        </p:txBody>
      </p:sp>
    </p:spTree>
    <p:extLst>
      <p:ext uri="{BB962C8B-B14F-4D97-AF65-F5344CB8AC3E}">
        <p14:creationId xmlns:p14="http://schemas.microsoft.com/office/powerpoint/2010/main" val="352490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683" y="4642339"/>
            <a:ext cx="2044334" cy="2044334"/>
          </a:xfrm>
          <a:prstGeom prst="rect">
            <a:avLst/>
          </a:prstGeom>
        </p:spPr>
      </p:pic>
      <p:sp>
        <p:nvSpPr>
          <p:cNvPr id="2" name="Title 1"/>
          <p:cNvSpPr>
            <a:spLocks noGrp="1"/>
          </p:cNvSpPr>
          <p:nvPr>
            <p:ph type="title"/>
          </p:nvPr>
        </p:nvSpPr>
        <p:spPr/>
        <p:txBody>
          <a:bodyPr/>
          <a:lstStyle/>
          <a:p>
            <a:pPr algn="ctr"/>
            <a:r>
              <a:rPr lang="en-US" b="1" dirty="0">
                <a:solidFill>
                  <a:srgbClr val="7030A0"/>
                </a:solidFill>
              </a:rPr>
              <a:t>When and Where is PCI?</a:t>
            </a:r>
            <a:endParaRPr lang="en-US" dirty="0"/>
          </a:p>
        </p:txBody>
      </p:sp>
      <p:sp>
        <p:nvSpPr>
          <p:cNvPr id="3" name="Content Placeholder 2"/>
          <p:cNvSpPr>
            <a:spLocks noGrp="1"/>
          </p:cNvSpPr>
          <p:nvPr>
            <p:ph idx="1"/>
          </p:nvPr>
        </p:nvSpPr>
        <p:spPr>
          <a:xfrm>
            <a:off x="874712" y="1790456"/>
            <a:ext cx="10515600" cy="4351338"/>
          </a:xfrm>
        </p:spPr>
        <p:txBody>
          <a:bodyPr/>
          <a:lstStyle/>
          <a:p>
            <a:r>
              <a:rPr lang="en-US" dirty="0"/>
              <a:t>When:</a:t>
            </a:r>
          </a:p>
          <a:p>
            <a:pPr lvl="1"/>
            <a:r>
              <a:rPr lang="en-US" dirty="0"/>
              <a:t>Online Modules: Week 1 begins </a:t>
            </a:r>
            <a:r>
              <a:rPr lang="en-US" b="1" u="sng" dirty="0"/>
              <a:t>August 14, 2017</a:t>
            </a:r>
            <a:r>
              <a:rPr lang="en-US" dirty="0"/>
              <a:t>, continues weekly</a:t>
            </a:r>
          </a:p>
          <a:p>
            <a:pPr lvl="1"/>
            <a:r>
              <a:rPr lang="en-US" dirty="0"/>
              <a:t>Intensive Gathering: </a:t>
            </a:r>
            <a:r>
              <a:rPr lang="en-US" b="1" u="sng" dirty="0"/>
              <a:t>October 1 (Sunday Evening) – October 6(Friday – Noon)</a:t>
            </a:r>
            <a:r>
              <a:rPr lang="en-US" dirty="0"/>
              <a:t>.</a:t>
            </a:r>
          </a:p>
          <a:p>
            <a:pPr marL="0" indent="0">
              <a:buNone/>
            </a:pPr>
            <a:endParaRPr lang="en-US" dirty="0"/>
          </a:p>
          <a:p>
            <a:r>
              <a:rPr lang="en-US" dirty="0"/>
              <a:t>Where:</a:t>
            </a:r>
          </a:p>
          <a:p>
            <a:pPr lvl="1"/>
            <a:r>
              <a:rPr lang="en-US" dirty="0"/>
              <a:t>Intensive will be hosted at Children’s National </a:t>
            </a:r>
          </a:p>
          <a:p>
            <a:pPr marL="457200" lvl="1" indent="0">
              <a:buNone/>
            </a:pPr>
            <a:r>
              <a:rPr lang="en-US" dirty="0"/>
              <a:t>	Health System in Washington, D.C. </a:t>
            </a:r>
          </a:p>
          <a:p>
            <a:pPr marL="457200" lvl="1" indent="0">
              <a:buNone/>
            </a:pPr>
            <a:r>
              <a:rPr lang="en-US" dirty="0"/>
              <a:t>		(October 1 – 6, 2017)</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2811" y="3517413"/>
            <a:ext cx="3632198" cy="2724149"/>
          </a:xfrm>
          <a:prstGeom prst="rect">
            <a:avLst/>
          </a:prstGeom>
        </p:spPr>
      </p:pic>
      <p:sp>
        <p:nvSpPr>
          <p:cNvPr id="5" name="AutoShape 2" descr="Image result for childrensnational"/>
          <p:cNvSpPr>
            <a:spLocks noChangeAspect="1" noChangeArrowheads="1"/>
          </p:cNvSpPr>
          <p:nvPr/>
        </p:nvSpPr>
        <p:spPr bwMode="auto">
          <a:xfrm>
            <a:off x="155575" y="-685800"/>
            <a:ext cx="14382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childrensnational"/>
          <p:cNvSpPr>
            <a:spLocks noChangeAspect="1" noChangeArrowheads="1"/>
          </p:cNvSpPr>
          <p:nvPr/>
        </p:nvSpPr>
        <p:spPr bwMode="auto">
          <a:xfrm>
            <a:off x="307975" y="-533400"/>
            <a:ext cx="1438275" cy="14382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9701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7030A0"/>
                </a:solidFill>
              </a:rPr>
              <a:t>What do I Need to Know? </a:t>
            </a:r>
            <a:endParaRPr lang="en-US" dirty="0"/>
          </a:p>
        </p:txBody>
      </p:sp>
      <p:sp>
        <p:nvSpPr>
          <p:cNvPr id="3" name="Content Placeholder 2"/>
          <p:cNvSpPr>
            <a:spLocks noGrp="1"/>
          </p:cNvSpPr>
          <p:nvPr>
            <p:ph idx="1"/>
          </p:nvPr>
        </p:nvSpPr>
        <p:spPr>
          <a:xfrm>
            <a:off x="838201" y="1569488"/>
            <a:ext cx="5421922" cy="3494882"/>
          </a:xfrm>
        </p:spPr>
        <p:txBody>
          <a:bodyPr>
            <a:normAutofit fontScale="92500" lnSpcReduction="10000"/>
          </a:bodyPr>
          <a:lstStyle/>
          <a:p>
            <a:r>
              <a:rPr lang="en-US" dirty="0"/>
              <a:t>The PCI is </a:t>
            </a:r>
            <a:r>
              <a:rPr lang="en-US" b="1" u="sng" dirty="0"/>
              <a:t>not</a:t>
            </a:r>
            <a:r>
              <a:rPr lang="en-US" dirty="0"/>
              <a:t> a conference. It is a course of training in the specialized work of providing pastoral/spiritual care to pediatric patients and their families.</a:t>
            </a:r>
          </a:p>
          <a:p>
            <a:r>
              <a:rPr lang="en-US" dirty="0"/>
              <a:t>As a student you will be provided a wealth of take-home information, including full access to the online learning modules that are the backbone of the Institute.  </a:t>
            </a:r>
          </a:p>
          <a:p>
            <a:endParaRPr lang="en-US" dirty="0"/>
          </a:p>
          <a:p>
            <a:endParaRPr lang="en-US" dirty="0"/>
          </a:p>
          <a:p>
            <a:endParaRPr lang="en-US" dirty="0"/>
          </a:p>
        </p:txBody>
      </p:sp>
      <p:sp>
        <p:nvSpPr>
          <p:cNvPr id="6" name="Rectangle 5"/>
          <p:cNvSpPr/>
          <p:nvPr/>
        </p:nvSpPr>
        <p:spPr>
          <a:xfrm>
            <a:off x="3012831" y="4969923"/>
            <a:ext cx="6588369" cy="1754326"/>
          </a:xfrm>
          <a:prstGeom prst="rect">
            <a:avLst/>
          </a:prstGeom>
        </p:spPr>
        <p:txBody>
          <a:bodyPr wrap="square">
            <a:spAutoFit/>
          </a:bodyPr>
          <a:lstStyle/>
          <a:p>
            <a:pPr algn="ctr"/>
            <a:r>
              <a:rPr lang="en-US" dirty="0">
                <a:solidFill>
                  <a:srgbClr val="7030A0"/>
                </a:solidFill>
              </a:rPr>
              <a:t>The 2016 PCI is the Institute's Tenth Training.</a:t>
            </a:r>
          </a:p>
          <a:p>
            <a:pPr algn="ctr"/>
            <a:endParaRPr lang="en-US" dirty="0">
              <a:solidFill>
                <a:srgbClr val="7030A0"/>
              </a:solidFill>
            </a:endParaRPr>
          </a:p>
          <a:p>
            <a:pPr algn="ctr"/>
            <a:r>
              <a:rPr lang="en-US" dirty="0">
                <a:solidFill>
                  <a:srgbClr val="7030A0"/>
                </a:solidFill>
              </a:rPr>
              <a:t>Through 2016, </a:t>
            </a:r>
          </a:p>
          <a:p>
            <a:pPr algn="ctr"/>
            <a:r>
              <a:rPr lang="en-US" dirty="0">
                <a:solidFill>
                  <a:srgbClr val="7030A0"/>
                </a:solidFill>
              </a:rPr>
              <a:t>126 chaplains from 65 different institutions, </a:t>
            </a:r>
          </a:p>
          <a:p>
            <a:pPr algn="ctr"/>
            <a:r>
              <a:rPr lang="en-US" dirty="0">
                <a:solidFill>
                  <a:srgbClr val="7030A0"/>
                </a:solidFill>
              </a:rPr>
              <a:t>28 states, the District of Columbia, and 1 Canadian province </a:t>
            </a:r>
          </a:p>
          <a:p>
            <a:pPr algn="ctr"/>
            <a:r>
              <a:rPr lang="en-US" dirty="0">
                <a:solidFill>
                  <a:srgbClr val="7030A0"/>
                </a:solidFill>
              </a:rPr>
              <a:t>have attended the PCI.</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520" y="1690688"/>
            <a:ext cx="3251200" cy="2438400"/>
          </a:xfrm>
          <a:prstGeom prst="rect">
            <a:avLst/>
          </a:prstGeom>
        </p:spPr>
      </p:pic>
    </p:spTree>
    <p:extLst>
      <p:ext uri="{BB962C8B-B14F-4D97-AF65-F5344CB8AC3E}">
        <p14:creationId xmlns:p14="http://schemas.microsoft.com/office/powerpoint/2010/main" val="269876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7030A0"/>
                </a:solidFill>
              </a:rPr>
              <a:t>Learning and Integration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PCI utilizes many teaching/learning styles; we realize that the on-line learning process is not optimum for all.  However, we make use of this method in order to maximize the time and facilitate multiple learning processes during our intensive week together.</a:t>
            </a:r>
          </a:p>
          <a:p>
            <a:r>
              <a:rPr lang="en-US" dirty="0"/>
              <a:t>Weekly modules include multi-media learning, concluding with a brief assignment meant to foster reflection on the learning. These assignments will also become a portion of our first day’s curriculum during Intensive in November.  Students will be given clear written directions to access and use the site; as well, faculty are available to provide help as needed.</a:t>
            </a:r>
          </a:p>
          <a:p>
            <a:r>
              <a:rPr lang="en-US" dirty="0"/>
              <a:t>A very important aspect of the training is the support of students’ supervisors.  Each supervisor will receive a contact from the Dean of the Institute thanking them for sponsoring a student’s participation and encouraging them to provide work time to complete the six-week preliminary education.</a:t>
            </a:r>
          </a:p>
          <a:p>
            <a:endParaRPr lang="en-US" dirty="0"/>
          </a:p>
          <a:p>
            <a:endParaRPr lang="en-US" dirty="0"/>
          </a:p>
        </p:txBody>
      </p:sp>
    </p:spTree>
    <p:extLst>
      <p:ext uri="{BB962C8B-B14F-4D97-AF65-F5344CB8AC3E}">
        <p14:creationId xmlns:p14="http://schemas.microsoft.com/office/powerpoint/2010/main" val="544537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7030A0"/>
                </a:solidFill>
              </a:rPr>
              <a:t>How do I Sign Up? </a:t>
            </a:r>
            <a:endParaRPr lang="en-US" dirty="0"/>
          </a:p>
        </p:txBody>
      </p:sp>
      <p:sp>
        <p:nvSpPr>
          <p:cNvPr id="3" name="Content Placeholder 2"/>
          <p:cNvSpPr>
            <a:spLocks noGrp="1"/>
          </p:cNvSpPr>
          <p:nvPr>
            <p:ph idx="1"/>
          </p:nvPr>
        </p:nvSpPr>
        <p:spPr>
          <a:xfrm>
            <a:off x="838200" y="1825624"/>
            <a:ext cx="10515600" cy="4680683"/>
          </a:xfrm>
        </p:spPr>
        <p:txBody>
          <a:bodyPr>
            <a:normAutofit fontScale="62500" lnSpcReduction="20000"/>
          </a:bodyPr>
          <a:lstStyle/>
          <a:p>
            <a:r>
              <a:rPr lang="en-US" sz="3800" dirty="0"/>
              <a:t>Cost:</a:t>
            </a:r>
          </a:p>
          <a:p>
            <a:pPr lvl="1"/>
            <a:r>
              <a:rPr lang="en-US" sz="3800" dirty="0"/>
              <a:t>Tuition for the seven-week PCI course is $1,000</a:t>
            </a:r>
          </a:p>
          <a:p>
            <a:pPr lvl="1"/>
            <a:r>
              <a:rPr lang="en-US" sz="3800" dirty="0"/>
              <a:t>Hotel and Travel expenses (to/from) are the responsibility of the sending institution or student and are not covered in tuition. </a:t>
            </a:r>
          </a:p>
          <a:p>
            <a:pPr lvl="1"/>
            <a:r>
              <a:rPr lang="en-US" sz="3800" dirty="0"/>
              <a:t>Some tuition scholarships are available thanks to a very generous grant from the Wilbert Foundation. </a:t>
            </a:r>
          </a:p>
          <a:p>
            <a:pPr lvl="1"/>
            <a:endParaRPr lang="en-US" dirty="0"/>
          </a:p>
          <a:p>
            <a:pPr lvl="1"/>
            <a:endParaRPr lang="en-US" dirty="0"/>
          </a:p>
          <a:p>
            <a:r>
              <a:rPr lang="en-US" sz="3800" dirty="0"/>
              <a:t>Applications may be found </a:t>
            </a:r>
            <a:r>
              <a:rPr lang="en-US" sz="3800" dirty="0">
                <a:hlinkClick r:id="rId2"/>
              </a:rPr>
              <a:t>here</a:t>
            </a:r>
            <a:r>
              <a:rPr lang="en-US" sz="3800" dirty="0"/>
              <a:t> (</a:t>
            </a:r>
            <a:r>
              <a:rPr lang="en-US" sz="3800" dirty="0">
                <a:hlinkClick r:id="rId3"/>
              </a:rPr>
              <a:t>www.pediatricchaplains.org</a:t>
            </a:r>
            <a:r>
              <a:rPr lang="en-US" sz="3800" dirty="0"/>
              <a:t>)</a:t>
            </a:r>
          </a:p>
          <a:p>
            <a:r>
              <a:rPr lang="en-US" sz="3800" dirty="0"/>
              <a:t>Our experience to date indicates that students find the Institute extremely valuable in preparing them for their work in a pediatric setting.  We work hard – but always have fun!  </a:t>
            </a:r>
          </a:p>
          <a:p>
            <a:r>
              <a:rPr lang="en-US" sz="3800" dirty="0"/>
              <a:t>Learning is multifaceted.  Each year the curriculum presents new levels of depth and breadth – and each year’s students bring their own particular insights.  </a:t>
            </a:r>
          </a:p>
          <a:p>
            <a:pPr marL="0" indent="0" algn="ctr">
              <a:buNone/>
            </a:pPr>
            <a:r>
              <a:rPr lang="en-US" sz="4500" b="1" i="1" u="sng" dirty="0"/>
              <a:t>We hope you will join us in 2017!</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5069" y="1011234"/>
            <a:ext cx="800100" cy="1285875"/>
          </a:xfrm>
          <a:prstGeom prst="rect">
            <a:avLst/>
          </a:prstGeom>
        </p:spPr>
      </p:pic>
    </p:spTree>
    <p:extLst>
      <p:ext uri="{BB962C8B-B14F-4D97-AF65-F5344CB8AC3E}">
        <p14:creationId xmlns:p14="http://schemas.microsoft.com/office/powerpoint/2010/main" val="3769885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551</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What is the Pediatric Chaplains Institute (PCI)?</vt:lpstr>
      <vt:lpstr>When and Where is PCI?</vt:lpstr>
      <vt:lpstr>What do I Need to Know? </vt:lpstr>
      <vt:lpstr>Learning and Integration</vt:lpstr>
      <vt:lpstr>How do I Sign 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Ennis-Durstine, Kathleen</dc:creator>
  <cp:lastModifiedBy>Ennis-Durstine, Kathleen</cp:lastModifiedBy>
  <cp:revision>24</cp:revision>
  <dcterms:created xsi:type="dcterms:W3CDTF">2015-06-16T17:48:00Z</dcterms:created>
  <dcterms:modified xsi:type="dcterms:W3CDTF">2017-05-15T17:04:04Z</dcterms:modified>
</cp:coreProperties>
</file>